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312" r:id="rId2"/>
    <p:sldId id="256" r:id="rId3"/>
    <p:sldId id="262" r:id="rId4"/>
    <p:sldId id="314" r:id="rId5"/>
    <p:sldId id="297" r:id="rId6"/>
    <p:sldId id="315" r:id="rId7"/>
    <p:sldId id="263" r:id="rId8"/>
    <p:sldId id="316" r:id="rId9"/>
    <p:sldId id="264" r:id="rId10"/>
    <p:sldId id="317" r:id="rId11"/>
    <p:sldId id="265" r:id="rId12"/>
    <p:sldId id="318" r:id="rId13"/>
    <p:sldId id="266" r:id="rId14"/>
    <p:sldId id="319" r:id="rId15"/>
    <p:sldId id="311" r:id="rId16"/>
    <p:sldId id="279" r:id="rId17"/>
    <p:sldId id="320" r:id="rId18"/>
    <p:sldId id="280" r:id="rId19"/>
    <p:sldId id="321" r:id="rId20"/>
    <p:sldId id="281" r:id="rId21"/>
    <p:sldId id="322" r:id="rId22"/>
    <p:sldId id="282" r:id="rId23"/>
    <p:sldId id="323" r:id="rId24"/>
    <p:sldId id="283" r:id="rId25"/>
    <p:sldId id="324" r:id="rId26"/>
    <p:sldId id="284" r:id="rId27"/>
    <p:sldId id="325" r:id="rId28"/>
    <p:sldId id="304" r:id="rId29"/>
    <p:sldId id="306" r:id="rId30"/>
    <p:sldId id="326" r:id="rId31"/>
    <p:sldId id="305" r:id="rId32"/>
    <p:sldId id="327" r:id="rId33"/>
    <p:sldId id="307" r:id="rId34"/>
    <p:sldId id="328" r:id="rId35"/>
    <p:sldId id="308" r:id="rId36"/>
    <p:sldId id="329" r:id="rId37"/>
    <p:sldId id="309" r:id="rId38"/>
    <p:sldId id="330" r:id="rId39"/>
    <p:sldId id="310" r:id="rId40"/>
    <p:sldId id="331" r:id="rId41"/>
    <p:sldId id="257" r:id="rId42"/>
    <p:sldId id="298" r:id="rId43"/>
    <p:sldId id="332" r:id="rId44"/>
    <p:sldId id="299" r:id="rId45"/>
    <p:sldId id="333" r:id="rId46"/>
    <p:sldId id="300" r:id="rId47"/>
    <p:sldId id="334" r:id="rId48"/>
    <p:sldId id="301" r:id="rId49"/>
    <p:sldId id="335" r:id="rId50"/>
    <p:sldId id="302" r:id="rId51"/>
    <p:sldId id="336" r:id="rId52"/>
    <p:sldId id="303" r:id="rId53"/>
    <p:sldId id="337" r:id="rId54"/>
    <p:sldId id="260" r:id="rId55"/>
    <p:sldId id="285" r:id="rId56"/>
    <p:sldId id="338" r:id="rId57"/>
    <p:sldId id="286" r:id="rId58"/>
    <p:sldId id="339" r:id="rId59"/>
    <p:sldId id="287" r:id="rId60"/>
    <p:sldId id="340" r:id="rId61"/>
    <p:sldId id="288" r:id="rId62"/>
    <p:sldId id="341" r:id="rId63"/>
    <p:sldId id="289" r:id="rId64"/>
    <p:sldId id="342" r:id="rId65"/>
    <p:sldId id="290" r:id="rId66"/>
    <p:sldId id="343" r:id="rId67"/>
    <p:sldId id="261" r:id="rId68"/>
    <p:sldId id="291" r:id="rId69"/>
    <p:sldId id="344" r:id="rId70"/>
    <p:sldId id="292" r:id="rId71"/>
    <p:sldId id="345" r:id="rId72"/>
    <p:sldId id="293" r:id="rId73"/>
    <p:sldId id="346" r:id="rId74"/>
    <p:sldId id="294" r:id="rId75"/>
    <p:sldId id="347" r:id="rId76"/>
    <p:sldId id="295" r:id="rId77"/>
    <p:sldId id="348" r:id="rId78"/>
    <p:sldId id="296" r:id="rId79"/>
    <p:sldId id="349" r:id="rId80"/>
    <p:sldId id="313" r:id="rId8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3300"/>
    <a:srgbClr val="33CCCC"/>
    <a:srgbClr val="00CCFF"/>
    <a:srgbClr val="33CCFF"/>
    <a:srgbClr val="9900CC"/>
    <a:srgbClr val="6666FF"/>
    <a:srgbClr val="FF505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02" autoAdjust="0"/>
  </p:normalViewPr>
  <p:slideViewPr>
    <p:cSldViewPr>
      <p:cViewPr>
        <p:scale>
          <a:sx n="80" d="100"/>
          <a:sy n="80" d="100"/>
        </p:scale>
        <p:origin x="-876" y="-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8504A-8A9C-4DDB-942F-BA1C7C6F836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E6AD9-2896-43AC-9DB6-F282F66D9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4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D604-4F66-42E1-902D-13837FB2C9B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220-F296-45AD-B083-7F8A5DD66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7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D604-4F66-42E1-902D-13837FB2C9B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220-F296-45AD-B083-7F8A5DD66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D604-4F66-42E1-902D-13837FB2C9B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220-F296-45AD-B083-7F8A5DD66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1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D604-4F66-42E1-902D-13837FB2C9B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220-F296-45AD-B083-7F8A5DD66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2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D604-4F66-42E1-902D-13837FB2C9B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220-F296-45AD-B083-7F8A5DD66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9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D604-4F66-42E1-902D-13837FB2C9B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220-F296-45AD-B083-7F8A5DD66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D604-4F66-42E1-902D-13837FB2C9B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220-F296-45AD-B083-7F8A5DD66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2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D604-4F66-42E1-902D-13837FB2C9B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220-F296-45AD-B083-7F8A5DD66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2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D604-4F66-42E1-902D-13837FB2C9B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220-F296-45AD-B083-7F8A5DD66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6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D604-4F66-42E1-902D-13837FB2C9B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220-F296-45AD-B083-7F8A5DD66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D604-4F66-42E1-902D-13837FB2C9B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220-F296-45AD-B083-7F8A5DD66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3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D604-4F66-42E1-902D-13837FB2C9B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D220-F296-45AD-B083-7F8A5DD66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1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76370"/>
            <a:ext cx="6221571" cy="5377273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499413" y="1075030"/>
            <a:ext cx="8145179" cy="255454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ln w="18415" cmpd="sng">
                  <a:solidFill>
                    <a:srgbClr val="CCFFCC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КВИЗ</a:t>
            </a:r>
          </a:p>
          <a:p>
            <a:r>
              <a:rPr lang="ru-RU" sz="8000" b="1" dirty="0" smtClean="0">
                <a:ln w="18415" cmpd="sng">
                  <a:solidFill>
                    <a:srgbClr val="CCFFCC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«НАША БЕЛАРУСЬ»</a:t>
            </a:r>
            <a:endParaRPr lang="ru-RU" sz="8000" b="1" dirty="0">
              <a:ln w="18415" cmpd="sng">
                <a:solidFill>
                  <a:srgbClr val="CCFFCC"/>
                </a:solidFill>
                <a:prstDash val="solid"/>
              </a:ln>
              <a:solidFill>
                <a:srgbClr val="CC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140120"/>
            <a:ext cx="91440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Верно ли,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что Государственный герб Республики Беларусь представляет собой зелёный контур нашей страны, наложенный на золотые лучи восходящего над земным шаром солнца.</a:t>
            </a:r>
            <a:endParaRPr lang="ru-RU" sz="3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49" y="1851670"/>
            <a:ext cx="4898833" cy="2756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3435846"/>
            <a:ext cx="518443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54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неверно</a:t>
            </a:r>
          </a:p>
          <a:p>
            <a:endParaRPr lang="ru-RU" sz="1400" b="1" dirty="0" smtClean="0">
              <a:solidFill>
                <a:schemeClr val="bg1"/>
              </a:solidFill>
              <a:latin typeface="Bahnschrift Light SemiCondensed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Bahnschrift Light SemiCondensed" pitchFamily="34" charset="0"/>
              </a:rPr>
              <a:t>(золотой конур нашей </a:t>
            </a:r>
            <a:r>
              <a:rPr lang="ru-RU" sz="3200" b="1" dirty="0" smtClean="0">
                <a:solidFill>
                  <a:schemeClr val="bg1"/>
                </a:solidFill>
                <a:latin typeface="Bahnschrift Light SemiCondensed" pitchFamily="34" charset="0"/>
              </a:rPr>
              <a:t>страны</a:t>
            </a:r>
            <a:r>
              <a:rPr lang="ru-RU" sz="3200" b="1" dirty="0" smtClean="0">
                <a:solidFill>
                  <a:schemeClr val="bg1"/>
                </a:solidFill>
                <a:latin typeface="Bahnschrift Light SemiCondensed" pitchFamily="34" charset="0"/>
              </a:rPr>
              <a:t>)</a:t>
            </a:r>
            <a:endParaRPr lang="ru-RU" sz="32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386673" y="1244308"/>
            <a:ext cx="637065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5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67" y="1995686"/>
            <a:ext cx="4898833" cy="2756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078565"/>
            <a:ext cx="86409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Верно ли,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что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территориально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Беларусь делится на пять областей: Минскую, Гомельскую, Могилевскую, Витебскую и Брестскую. 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49" y="1851670"/>
            <a:ext cx="4898833" cy="2756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3435846"/>
            <a:ext cx="4506362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54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неверно</a:t>
            </a:r>
          </a:p>
          <a:p>
            <a:endParaRPr lang="ru-RU" sz="1000" b="1" dirty="0">
              <a:solidFill>
                <a:schemeClr val="bg1"/>
              </a:solidFill>
              <a:latin typeface="Bahnschrift Light SemiCondensed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Bahnschrift Light SemiCondensed" pitchFamily="34" charset="0"/>
              </a:rPr>
              <a:t>(6 </a:t>
            </a:r>
            <a:r>
              <a:rPr lang="ru-RU" sz="3200" b="1" dirty="0">
                <a:solidFill>
                  <a:schemeClr val="bg1"/>
                </a:solidFill>
                <a:latin typeface="Bahnschrift Light SemiCondensed" pitchFamily="34" charset="0"/>
              </a:rPr>
              <a:t>областей, Гродненская)</a:t>
            </a:r>
          </a:p>
        </p:txBody>
      </p:sp>
    </p:spTree>
    <p:extLst>
      <p:ext uri="{BB962C8B-B14F-4D97-AF65-F5344CB8AC3E}">
        <p14:creationId xmlns:p14="http://schemas.microsoft.com/office/powerpoint/2010/main" val="33574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410718" y="1244308"/>
            <a:ext cx="632256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6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10" y="1995686"/>
            <a:ext cx="4898833" cy="2756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355564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Верно ли,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что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вместе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с Государственным гербом и флагом гимн является символом государства.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49" y="1851670"/>
            <a:ext cx="4898833" cy="2756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3435846"/>
            <a:ext cx="37673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верно</a:t>
            </a:r>
          </a:p>
        </p:txBody>
      </p:sp>
    </p:spTree>
    <p:extLst>
      <p:ext uri="{BB962C8B-B14F-4D97-AF65-F5344CB8AC3E}">
        <p14:creationId xmlns:p14="http://schemas.microsoft.com/office/powerpoint/2010/main" val="33574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2" t="7331" r="33134" b="64373"/>
          <a:stretch/>
        </p:blipFill>
        <p:spPr>
          <a:xfrm>
            <a:off x="-12130" y="0"/>
            <a:ext cx="915613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3538"/>
            <a:ext cx="1080120" cy="1080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63538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542164" y="1244308"/>
            <a:ext cx="6059672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1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56668"/>
            <a:ext cx="4741264" cy="1986832"/>
          </a:xfrm>
        </p:spPr>
      </p:pic>
    </p:spTree>
    <p:extLst>
      <p:ext uri="{BB962C8B-B14F-4D97-AF65-F5344CB8AC3E}">
        <p14:creationId xmlns:p14="http://schemas.microsoft.com/office/powerpoint/2010/main" val="37336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56668"/>
            <a:ext cx="4741264" cy="1986832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0" y="123478"/>
            <a:ext cx="9144000" cy="30469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Каждый третий карьерный самосвал в мире выпускается на этом предприятии, входящем в топ ведущих концернов по производству техники для горной добычи открытым способом и строительства. В 2013 году здесь создали самый большой самосвал в мире, на котором установлен грандиозный рекорд грузоподъемности – свыше 503 тонн. За историю этого завода разработано более 500 модификаций и выпущено свыше 135 тысяч огромных машин, которые работают в разных точках планеты.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435846"/>
            <a:ext cx="38266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5400" b="1" dirty="0" err="1">
                <a:solidFill>
                  <a:schemeClr val="bg1"/>
                </a:solidFill>
                <a:latin typeface="Bahnschrift Light SemiCondensed" pitchFamily="34" charset="0"/>
              </a:rPr>
              <a:t>БелАз</a:t>
            </a:r>
            <a:endParaRPr lang="ru-RU" sz="54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44" y="2931790"/>
            <a:ext cx="805440" cy="8054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46472"/>
            <a:ext cx="341959" cy="7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402703" y="1244308"/>
            <a:ext cx="633859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2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56668"/>
            <a:ext cx="4741264" cy="19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56668"/>
            <a:ext cx="4741264" cy="1986832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0" y="123478"/>
            <a:ext cx="9144000" cy="30469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Новополоцкое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 предприятие – флагман белорусской нефтехимии: именно здесь в феврале 1963 года был получен первый белорусский бензин. Сегодня это один из крупнейших химических комплексов страны, выпускающий более 80 наименований продуктов нефтепереработки: автомобильные бензины и дизельные топлива, топливо для реактивных двигателей, ароматические углеводороды, битумы, смазочные масла. Созданием огромного комплекса на карте Беларуси появился город Новополоцк.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435846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5400" b="1" dirty="0" err="1" smtClean="0">
                <a:solidFill>
                  <a:schemeClr val="bg1"/>
                </a:solidFill>
                <a:latin typeface="Bahnschrift Light SemiCondensed" pitchFamily="34" charset="0"/>
              </a:rPr>
              <a:t>Нафтан</a:t>
            </a:r>
            <a:endParaRPr lang="ru-RU" sz="54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44" y="3170466"/>
            <a:ext cx="805440" cy="805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85148"/>
            <a:ext cx="341959" cy="7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7332" r="66590" b="64372"/>
          <a:stretch/>
        </p:blipFill>
        <p:spPr>
          <a:xfrm>
            <a:off x="-12130" y="0"/>
            <a:ext cx="915613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3538"/>
            <a:ext cx="1080120" cy="1080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63538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98695" y="1244308"/>
            <a:ext cx="6346610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3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56668"/>
            <a:ext cx="4741264" cy="19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56668"/>
            <a:ext cx="4741264" cy="1986832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0" y="123478"/>
            <a:ext cx="9144000" cy="30469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Техника белорусского бренда МАЗ – это высококлассные бортовые автомобили, тягачи, шасси, известные далеко за пределами страны. Выносливые грузовики МАЗ можно увидеть на престижных автогонках, в том числе и знаменитом ралли «Дакар». С 1995 года Минский автомобильный завод выпускает пассажирскую технику, отмеченную высокими наградами международных автосалонов. Городские и междугородние, туристические и специальные автобусы МАЗ колесят по дорогам Беларуси и зарубежья.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435846"/>
            <a:ext cx="3337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54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МАЗ</a:t>
            </a:r>
            <a:endParaRPr lang="ru-RU" sz="54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44" y="3155784"/>
            <a:ext cx="805440" cy="805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70466"/>
            <a:ext cx="341959" cy="7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65033" y="1244308"/>
            <a:ext cx="641393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4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56668"/>
            <a:ext cx="4741264" cy="19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56668"/>
            <a:ext cx="4741264" cy="1986832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0" y="492810"/>
            <a:ext cx="9144000" cy="23083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Одна из крупнейших молочных и соковых компаний Беларуси. Знаменитый бренд из Бреста представляют несколько торговых марок, а в ассортименте предприятия – свыше 200 наименований продуктов: молоко и сливочное масло, сметана и творог, разнообразные сыры, йогурты и кисломолочные напитки, десерты, соки и нектары. Продукция бренда экспортируется в страны ближнего и дальнего зарубежья.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1" y="3435846"/>
            <a:ext cx="4032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400" b="1" dirty="0" smtClean="0">
                <a:solidFill>
                  <a:schemeClr val="bg1"/>
                </a:solidFill>
                <a:latin typeface="Bahnschrift Light SemiCondensed" pitchFamily="34" charset="0"/>
              </a:rPr>
              <a:t>Савушкин                         продукт</a:t>
            </a:r>
            <a:endParaRPr lang="ru-RU" sz="44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44" y="2931790"/>
            <a:ext cx="805440" cy="805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46472"/>
            <a:ext cx="341959" cy="7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86673" y="1244308"/>
            <a:ext cx="637065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5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56668"/>
            <a:ext cx="4741264" cy="19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56668"/>
            <a:ext cx="4741264" cy="1986832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0" y="308144"/>
            <a:ext cx="9144000" cy="26776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История фабрики насчитывает уже более ста лет. Продукция знаменитого бренда – шоколад и конфеты, в рецептах которых используются только натуральные какао-продукты (обработка бобов осуществляется прямо на фабрике), порошок какао и шоколад ручной работы, карамель и драже… Ежегодно выпускает до 25 тысяч тонн сладостей более 200 наименований. Шоколад и конфеты минской фабрики любят в разных странах мира.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452631"/>
            <a:ext cx="4128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0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Коммунарка</a:t>
            </a:r>
            <a:endParaRPr lang="ru-RU" sz="40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56" y="2996665"/>
            <a:ext cx="805440" cy="805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96" y="3011347"/>
            <a:ext cx="341959" cy="7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410718" y="1244308"/>
            <a:ext cx="632256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6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56668"/>
            <a:ext cx="4741264" cy="19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56668"/>
            <a:ext cx="4741264" cy="1986832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0" y="308144"/>
            <a:ext cx="9144000" cy="26776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Белорусский бренд известен как производитель популярных холодильников и морозильников. История Минского завода холодильников началась более полувека назад: в 1962 году с конвейера сошел первый холодильник «Минск-1». Со временем предприятие выросло в огромный холдинг. И сегодня надежная, удобная,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энергоэкономичная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 техника для кухни белорусского бренда поставляется в страны СНГ, ЕС, Австралию.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435846"/>
            <a:ext cx="4091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54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Атлант</a:t>
            </a:r>
            <a:endParaRPr lang="ru-RU" sz="54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44" y="3033126"/>
            <a:ext cx="805440" cy="805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47808"/>
            <a:ext cx="341959" cy="7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1" t="37252" r="33092" b="34452"/>
          <a:stretch/>
        </p:blipFill>
        <p:spPr>
          <a:xfrm>
            <a:off x="-12130" y="0"/>
            <a:ext cx="915613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71550"/>
            <a:ext cx="1080120" cy="1080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71550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542164" y="1244308"/>
            <a:ext cx="6059672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1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b="37089"/>
          <a:stretch/>
        </p:blipFill>
        <p:spPr>
          <a:xfrm>
            <a:off x="-1" y="3241584"/>
            <a:ext cx="4716017" cy="19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2165" y="1244308"/>
            <a:ext cx="605967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1</a:t>
            </a:r>
            <a:r>
              <a:rPr lang="ru-RU" sz="13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49" y="1851670"/>
            <a:ext cx="4898833" cy="27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1" y="0"/>
            <a:ext cx="9144000" cy="51435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b="37089"/>
          <a:stretch/>
        </p:blipFill>
        <p:spPr>
          <a:xfrm>
            <a:off x="-1" y="3241584"/>
            <a:ext cx="4716017" cy="1901917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В каком городе Республики Беларусь находится географический центры Европы?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651870"/>
            <a:ext cx="4177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54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Полоцк</a:t>
            </a:r>
            <a:endParaRPr lang="ru-RU" sz="54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402703" y="1244308"/>
            <a:ext cx="633859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2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b="37089"/>
          <a:stretch/>
        </p:blipFill>
        <p:spPr>
          <a:xfrm>
            <a:off x="-1" y="3241584"/>
            <a:ext cx="4716017" cy="19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b="37089"/>
          <a:stretch/>
        </p:blipFill>
        <p:spPr>
          <a:xfrm>
            <a:off x="-1" y="3241584"/>
            <a:ext cx="4716017" cy="1901917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Город химиков – Новополоцк, а город шахтёров – это…?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651870"/>
            <a:ext cx="449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Солигорск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98695" y="1244308"/>
            <a:ext cx="6346610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3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b="37089"/>
          <a:stretch/>
        </p:blipFill>
        <p:spPr>
          <a:xfrm>
            <a:off x="-1" y="3241584"/>
            <a:ext cx="4716017" cy="19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b="37089"/>
          <a:stretch/>
        </p:blipFill>
        <p:spPr>
          <a:xfrm>
            <a:off x="-1" y="3241584"/>
            <a:ext cx="4716017" cy="1901917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Название, какого города совпадает с названием белорусского месяца?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651870"/>
            <a:ext cx="4448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5400" b="1" dirty="0" smtClean="0">
                <a:solidFill>
                  <a:schemeClr val="bg1"/>
                </a:solidFill>
                <a:latin typeface="Bahnschrift Light SemiCondensed" pitchFamily="34" charset="0"/>
              </a:rPr>
              <a:t>Червень</a:t>
            </a:r>
            <a:endParaRPr lang="ru-RU" sz="54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65033" y="1244308"/>
            <a:ext cx="641393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4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b="37089"/>
          <a:stretch/>
        </p:blipFill>
        <p:spPr>
          <a:xfrm>
            <a:off x="-1" y="3241584"/>
            <a:ext cx="4716017" cy="19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b="37089"/>
          <a:stretch/>
        </p:blipFill>
        <p:spPr>
          <a:xfrm>
            <a:off x="-1" y="3241584"/>
            <a:ext cx="4716017" cy="1901917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Какой из городов Беларуси экскурсоводы называют «Северными Афинами»?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651870"/>
            <a:ext cx="42066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5400" b="1" dirty="0" smtClean="0">
                <a:solidFill>
                  <a:schemeClr val="bg1"/>
                </a:solidFill>
                <a:latin typeface="Bahnschrift Light SemiCondensed" pitchFamily="34" charset="0"/>
              </a:rPr>
              <a:t>Слоним</a:t>
            </a:r>
            <a:endParaRPr lang="ru-RU" sz="54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86673" y="1244308"/>
            <a:ext cx="637065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5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b="37089"/>
          <a:stretch/>
        </p:blipFill>
        <p:spPr>
          <a:xfrm>
            <a:off x="-1" y="3241584"/>
            <a:ext cx="4716017" cy="19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b="37089"/>
          <a:stretch/>
        </p:blipFill>
        <p:spPr>
          <a:xfrm>
            <a:off x="-1" y="3241584"/>
            <a:ext cx="4716017" cy="1901917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Какой город дважды чуть не стал столицей Беларуси?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7256" y="3651870"/>
            <a:ext cx="44967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5400" b="1" dirty="0" err="1" smtClean="0">
                <a:solidFill>
                  <a:schemeClr val="bg1"/>
                </a:solidFill>
                <a:latin typeface="Bahnschrift Light SemiCondensed" pitchFamily="34" charset="0"/>
              </a:rPr>
              <a:t>Могилёв</a:t>
            </a:r>
            <a:endParaRPr lang="ru-RU" sz="54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410718" y="1244308"/>
            <a:ext cx="632256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6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b="37089"/>
          <a:stretch/>
        </p:blipFill>
        <p:spPr>
          <a:xfrm>
            <a:off x="-1" y="3241584"/>
            <a:ext cx="4716017" cy="19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355564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Верно ли, что Республика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Беларусь – государство, расположенное в центре европейского континента.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49" y="1851670"/>
            <a:ext cx="4898833" cy="2756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3435846"/>
            <a:ext cx="37673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верно</a:t>
            </a:r>
          </a:p>
        </p:txBody>
      </p:sp>
    </p:spTree>
    <p:extLst>
      <p:ext uri="{BB962C8B-B14F-4D97-AF65-F5344CB8AC3E}">
        <p14:creationId xmlns:p14="http://schemas.microsoft.com/office/powerpoint/2010/main" val="9302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b="37089"/>
          <a:stretch/>
        </p:blipFill>
        <p:spPr>
          <a:xfrm>
            <a:off x="-1" y="3241584"/>
            <a:ext cx="4716017" cy="1901917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Возле какого города Гродненской области расположены знаменитые Меловые карьеры?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651870"/>
            <a:ext cx="4610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Волковыск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9" t="67633" r="33118" b="4465"/>
          <a:stretch/>
        </p:blipFill>
        <p:spPr>
          <a:xfrm>
            <a:off x="-12130" y="0"/>
            <a:ext cx="915613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3518"/>
            <a:ext cx="1080120" cy="1080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59430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542165" y="1244308"/>
            <a:ext cx="6059672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1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3798"/>
            <a:ext cx="2357779" cy="2002884"/>
          </a:xfrm>
        </p:spPr>
      </p:pic>
    </p:spTree>
    <p:extLst>
      <p:ext uri="{BB962C8B-B14F-4D97-AF65-F5344CB8AC3E}">
        <p14:creationId xmlns:p14="http://schemas.microsoft.com/office/powerpoint/2010/main" val="7133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3798"/>
            <a:ext cx="2357779" cy="2002884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909561"/>
            <a:ext cx="864096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Какие птицы символизируют приход весны?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435846"/>
            <a:ext cx="3353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Грачи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402703" y="1244308"/>
            <a:ext cx="633859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2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3798"/>
            <a:ext cx="2357779" cy="20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3798"/>
            <a:ext cx="2357779" cy="2002884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Какие животные и в самом деле «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вылазят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 из кожи вон»?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435846"/>
            <a:ext cx="3156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Змеи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98696" y="1244308"/>
            <a:ext cx="6346610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3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3798"/>
            <a:ext cx="2357779" cy="20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3798"/>
            <a:ext cx="2357779" cy="2002884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Какая птица умеет насвистывать до 2 тысяч мелодий?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435846"/>
            <a:ext cx="4732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Жаворонок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65033" y="1244308"/>
            <a:ext cx="641393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4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3798"/>
            <a:ext cx="2357779" cy="20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3798"/>
            <a:ext cx="2357779" cy="2002884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909561"/>
            <a:ext cx="864096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Кто «поёт» крыльями, а «слушает» ногами?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435846"/>
            <a:ext cx="4233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Кузнечик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2703" y="1244308"/>
            <a:ext cx="633859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2</a:t>
            </a:r>
            <a:r>
              <a:rPr lang="ru-RU" sz="13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23678"/>
            <a:ext cx="4898833" cy="2756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86673" y="1244308"/>
            <a:ext cx="637065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5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3798"/>
            <a:ext cx="2357779" cy="20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3798"/>
            <a:ext cx="2357779" cy="2002884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Назовите самого крупного зверя нашей Республики.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435846"/>
            <a:ext cx="3089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Зубр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410718" y="1244308"/>
            <a:ext cx="632256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6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3798"/>
            <a:ext cx="2357779" cy="20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3798"/>
            <a:ext cx="2357779" cy="2002884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355564"/>
            <a:ext cx="8640960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Это животное занесено в Красную книгу Беларуси. Мех его принят за эталон прочности. Кто это?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435846"/>
            <a:ext cx="3550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Выдра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t="67347" r="66482" b="4357"/>
          <a:stretch/>
        </p:blipFill>
        <p:spPr>
          <a:xfrm>
            <a:off x="-12130" y="0"/>
            <a:ext cx="915613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5526"/>
            <a:ext cx="1080120" cy="1080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95" y="771550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542164" y="1244308"/>
            <a:ext cx="6059672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1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265" y="2643758"/>
            <a:ext cx="3204735" cy="240355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767348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265" y="2643758"/>
            <a:ext cx="3204735" cy="240355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767348" cy="2139702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909561"/>
            <a:ext cx="864096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Какое озеро Беларуси самое глубокое?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7086" y="3363838"/>
            <a:ext cx="3679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Долгое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402703" y="1244308"/>
            <a:ext cx="633859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2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265" y="2643758"/>
            <a:ext cx="3204735" cy="24035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767348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265" y="2643758"/>
            <a:ext cx="3204735" cy="240355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767348" cy="2139702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Какое озеро называют «Белорусским морем»?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7086" y="3363838"/>
            <a:ext cx="3714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Нарочь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98695" y="1244308"/>
            <a:ext cx="6346610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3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265" y="2643758"/>
            <a:ext cx="3204735" cy="24035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767348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Верно ли,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что 10 июня – День Независимости Республики Беларусь или День Республики. 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49" y="1851670"/>
            <a:ext cx="4898833" cy="2756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3435846"/>
            <a:ext cx="768832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54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неверно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Bahnschrift Light SemiCondensed" pitchFamily="34" charset="0"/>
              </a:rPr>
              <a:t>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(</a:t>
            </a:r>
            <a:r>
              <a:rPr lang="ru-RU" sz="2800" b="1" dirty="0">
                <a:solidFill>
                  <a:schemeClr val="bg1"/>
                </a:solidFill>
                <a:latin typeface="Bahnschrift Light SemiCondensed" pitchFamily="34" charset="0"/>
              </a:rPr>
              <a:t>3 июля День Независимости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33574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265" y="2643758"/>
            <a:ext cx="3204735" cy="240355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767348" cy="2139702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355564"/>
            <a:ext cx="8640960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Какая минская река является символом кровавых войн прошлого и недавней трагедии?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7086" y="3363838"/>
            <a:ext cx="37000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Немига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65033" y="1244308"/>
            <a:ext cx="641393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4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265" y="2643758"/>
            <a:ext cx="3204735" cy="24035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767348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265" y="2643758"/>
            <a:ext cx="3204735" cy="240355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767348" cy="2139702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Какое «цветное» озеро есть на территории Беларуси?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67986" y="3288819"/>
            <a:ext cx="39851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Красное (</a:t>
            </a:r>
            <a:r>
              <a:rPr lang="ru-RU" sz="4800" b="1" dirty="0" err="1">
                <a:solidFill>
                  <a:schemeClr val="bg1"/>
                </a:solidFill>
                <a:latin typeface="Bahnschrift Light SemiCondensed" pitchFamily="34" charset="0"/>
              </a:rPr>
              <a:t>Чырвонае</a:t>
            </a:r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)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86673" y="1244308"/>
            <a:ext cx="637065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5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265" y="2643758"/>
            <a:ext cx="3204735" cy="24035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767348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265" y="2643758"/>
            <a:ext cx="3204735" cy="240355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767348" cy="2139702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Какая река самая крупная на территории Беларуси?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7086" y="3363838"/>
            <a:ext cx="3482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Днепр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410718" y="1244308"/>
            <a:ext cx="632256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6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265" y="2643758"/>
            <a:ext cx="3204735" cy="24035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767348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265" y="2643758"/>
            <a:ext cx="3204735" cy="240355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3798"/>
            <a:ext cx="2767348" cy="2139702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632562"/>
            <a:ext cx="864096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На какой одной реке Беларуси находятся города Пинск, Туров, Мозырь?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7086" y="3363838"/>
            <a:ext cx="3983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Припять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37295" r="66698" b="34409"/>
          <a:stretch/>
        </p:blipFill>
        <p:spPr>
          <a:xfrm>
            <a:off x="-12130" y="0"/>
            <a:ext cx="915613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0" y="555526"/>
            <a:ext cx="1080120" cy="1080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66935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7814"/>
            <a:ext cx="2290866" cy="19177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542164" y="1244308"/>
            <a:ext cx="6059672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1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03798"/>
            <a:ext cx="2290866" cy="1917782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078565"/>
            <a:ext cx="8640960" cy="23083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Белорусский гуманист первой половины ХVI в., ученый-медик, писатель, переводчик, художник, просветитель, первопечатник восточных славян.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708" y="3579861"/>
            <a:ext cx="6607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Франциск Скорина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398695" y="1244308"/>
            <a:ext cx="6346610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3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77" y="1995686"/>
            <a:ext cx="4898833" cy="2756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402703" y="1244308"/>
            <a:ext cx="633859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2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79" y="3147814"/>
            <a:ext cx="2290866" cy="19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03798"/>
            <a:ext cx="2290866" cy="1917782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131590"/>
            <a:ext cx="8640960" cy="206210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Первая белорусская и, по некоторым данным, восточнославянская просветительница. Полоцкая княгиня стала первой женщиной на Руси, которая была канонизирована в святые.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579862"/>
            <a:ext cx="6591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400" b="1" dirty="0">
                <a:solidFill>
                  <a:schemeClr val="bg1"/>
                </a:solidFill>
                <a:latin typeface="Bahnschrift Light SemiCondensed" pitchFamily="34" charset="0"/>
              </a:rPr>
              <a:t>Ефросинья Полоцкая</a:t>
            </a:r>
            <a:endParaRPr lang="ru-RU" sz="44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98695" y="1244308"/>
            <a:ext cx="6346610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3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79" y="3147814"/>
            <a:ext cx="2290866" cy="19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84640"/>
            <a:ext cx="2074842" cy="1736939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0" y="1059582"/>
            <a:ext cx="9144000" cy="224676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Первый белорусский космонавт, ученый в области технических наук, дважды Герой Советского Союза. Родился в д. Комаровка Брестского р-на в 1942 году. Осуществил три полета в составе экипажей космических кораблей и орбитальных комплексов, провел в космосе 78,76 суток.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579862"/>
            <a:ext cx="5041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Пётр Климук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65033" y="1244308"/>
            <a:ext cx="641393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4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79" y="3147814"/>
            <a:ext cx="2290866" cy="19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03798"/>
            <a:ext cx="2290866" cy="1917782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059582"/>
            <a:ext cx="8640960" cy="206210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Белорусская биатлонистка, трёхкратная Олимпийская Чемпионка, двукратная Чемпионка Мира,  обладательница Большого Хрустального Глобуса в сезоне 2014/2015. Кто это?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589588"/>
            <a:ext cx="6325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Дарья </a:t>
            </a:r>
            <a:r>
              <a:rPr lang="ru-RU" sz="4800" b="1" dirty="0" err="1">
                <a:solidFill>
                  <a:schemeClr val="bg1"/>
                </a:solidFill>
                <a:latin typeface="Bahnschrift Light SemiCondensed" pitchFamily="34" charset="0"/>
              </a:rPr>
              <a:t>Домрачева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386673" y="1244308"/>
            <a:ext cx="637065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5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79" y="3147814"/>
            <a:ext cx="2290866" cy="19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03798"/>
            <a:ext cx="2290866" cy="1917782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231294"/>
            <a:ext cx="8640960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Известный поэт, основоположник школы романтизма в польской поэзии и деятель национально-освободительного движения.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507854"/>
            <a:ext cx="5838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Адам Мицкевич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410718" y="1244308"/>
            <a:ext cx="632256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6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79" y="3147814"/>
            <a:ext cx="2290866" cy="19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03798"/>
            <a:ext cx="2290866" cy="1917782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251520" y="1131590"/>
            <a:ext cx="8640960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Этот человек - пожалуй самый знаменитый уроженец Беларуси. Он – художник, родился в 1887 году в Витебске. Является одним из самых известных представителей художественного авангарда ХХ века.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579862"/>
            <a:ext cx="48894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 Light SemiCondensed" pitchFamily="34" charset="0"/>
              </a:rPr>
              <a:t>ОТВЕТ: </a:t>
            </a:r>
            <a:r>
              <a:rPr lang="ru-RU" sz="48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Марк Шагал</a:t>
            </a:r>
            <a:endParaRPr lang="ru-RU" sz="48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355564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Верно ли,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что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президент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ahnschrift Light SemiCondensed" pitchFamily="34" charset="0"/>
              </a:rPr>
              <a:t>Республики Беларусь является Главой государства и исполнительной власти.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 SemiCondensed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49" y="1851670"/>
            <a:ext cx="4898833" cy="2756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3435846"/>
            <a:ext cx="37673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ahnschrift Light SemiCondensed" pitchFamily="34" charset="0"/>
              </a:rPr>
              <a:t>ОТВЕТ: верно</a:t>
            </a:r>
          </a:p>
        </p:txBody>
      </p:sp>
    </p:spTree>
    <p:extLst>
      <p:ext uri="{BB962C8B-B14F-4D97-AF65-F5344CB8AC3E}">
        <p14:creationId xmlns:p14="http://schemas.microsoft.com/office/powerpoint/2010/main" val="33574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76370"/>
            <a:ext cx="6221571" cy="5377273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499413" y="1075030"/>
            <a:ext cx="8145179" cy="255454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ln w="18415" cmpd="sng">
                  <a:solidFill>
                    <a:srgbClr val="CCFFCC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КВИЗ</a:t>
            </a:r>
          </a:p>
          <a:p>
            <a:r>
              <a:rPr lang="ru-RU" sz="8000" b="1" dirty="0" smtClean="0">
                <a:ln w="18415" cmpd="sng">
                  <a:solidFill>
                    <a:srgbClr val="CCFFCC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«НАША БЕЛАРУСЬ»</a:t>
            </a:r>
            <a:endParaRPr lang="ru-RU" sz="8000" b="1" dirty="0">
              <a:ln w="18415" cmpd="sng">
                <a:solidFill>
                  <a:srgbClr val="CCFFCC"/>
                </a:solidFill>
                <a:prstDash val="solid"/>
              </a:ln>
              <a:solidFill>
                <a:srgbClr val="CC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123478"/>
            <a:ext cx="1080120" cy="108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85" y="162856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365033" y="1244308"/>
            <a:ext cx="6413935" cy="221599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4</a:t>
            </a:r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Light SemiCondensed" pitchFamily="34" charset="0"/>
              </a:rPr>
              <a:t> вопрос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Light SemiCondense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94" y="1995686"/>
            <a:ext cx="4898833" cy="2756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4515"/>
            <a:ext cx="1080120" cy="1080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5" y="431199"/>
            <a:ext cx="458577" cy="10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1053</Words>
  <Application>Microsoft Office PowerPoint</Application>
  <PresentationFormat>Экран (16:9)</PresentationFormat>
  <Paragraphs>118</Paragraphs>
  <Slides>80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Тема Office</vt:lpstr>
      <vt:lpstr>Презентация PowerPoint</vt:lpstr>
      <vt:lpstr>Презентация PowerPoint</vt:lpstr>
      <vt:lpstr>1 вопрос</vt:lpstr>
      <vt:lpstr>Верно ли, что Республика Беларусь – государство, расположенное в центре европейского континента.</vt:lpstr>
      <vt:lpstr>2 вопрос</vt:lpstr>
      <vt:lpstr>Верно ли, что 10 июня – День Независимости Республики Беларусь или День Республики. </vt:lpstr>
      <vt:lpstr>Презентация PowerPoint</vt:lpstr>
      <vt:lpstr>Верно ли, что президент Республики Беларусь является Главой государства и исполнительной власти.</vt:lpstr>
      <vt:lpstr>Презентация PowerPoint</vt:lpstr>
      <vt:lpstr>Верно ли, что Государственный герб Республики Беларусь представляет собой зелёный контур нашей страны, наложенный на золотые лучи восходящего над земным шаром солнца.</vt:lpstr>
      <vt:lpstr>Презентация PowerPoint</vt:lpstr>
      <vt:lpstr>Верно ли, что территориально Беларусь делится на пять областей: Минскую, Гомельскую, Могилевскую, Витебскую и Брестскую. </vt:lpstr>
      <vt:lpstr>Презентация PowerPoint</vt:lpstr>
      <vt:lpstr>Верно ли, что вместе с Государственным гербом и флагом гимн является символом государства.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2023-12-20T13:39:19Z</dcterms:created>
  <dcterms:modified xsi:type="dcterms:W3CDTF">2023-12-21T14:57:20Z</dcterms:modified>
</cp:coreProperties>
</file>